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64" r:id="rId3"/>
    <p:sldId id="271" r:id="rId4"/>
    <p:sldId id="258" r:id="rId5"/>
    <p:sldId id="257" r:id="rId6"/>
    <p:sldId id="260" r:id="rId7"/>
    <p:sldId id="261" r:id="rId8"/>
    <p:sldId id="262" r:id="rId9"/>
    <p:sldId id="269" r:id="rId10"/>
    <p:sldId id="263" r:id="rId11"/>
    <p:sldId id="259" r:id="rId12"/>
    <p:sldId id="267" r:id="rId13"/>
    <p:sldId id="265" r:id="rId14"/>
    <p:sldId id="266" r:id="rId15"/>
    <p:sldId id="270" r:id="rId16"/>
    <p:sldId id="268"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004442"/>
    <a:srgbClr val="006666"/>
    <a:srgbClr val="FF0000"/>
    <a:srgbClr val="336699"/>
    <a:srgbClr val="0033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18" autoAdjust="0"/>
  </p:normalViewPr>
  <p:slideViewPr>
    <p:cSldViewPr>
      <p:cViewPr varScale="1">
        <p:scale>
          <a:sx n="62" d="100"/>
          <a:sy n="62" d="100"/>
        </p:scale>
        <p:origin x="-129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Calibri" pitchFamily="34" charset="0"/>
              </a:defRPr>
            </a:lvl1pPr>
          </a:lstStyle>
          <a:p>
            <a:pPr>
              <a:defRPr/>
            </a:pPr>
            <a:endParaRPr lang="es-MX"/>
          </a:p>
        </p:txBody>
      </p:sp>
      <p:sp>
        <p:nvSpPr>
          <p:cNvPr id="552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08D3DA73-9E12-4B70-9957-E4DA393A484A}" type="datetimeFigureOut">
              <a:rPr lang="es-MX"/>
              <a:pPr>
                <a:defRPr/>
              </a:pPr>
              <a:t>21/04/2010</a:t>
            </a:fld>
            <a:endParaRPr lang="es-MX"/>
          </a:p>
        </p:txBody>
      </p:sp>
      <p:sp>
        <p:nvSpPr>
          <p:cNvPr id="553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Calibri" pitchFamily="34" charset="0"/>
              </a:defRPr>
            </a:lvl1pPr>
          </a:lstStyle>
          <a:p>
            <a:pPr>
              <a:defRPr/>
            </a:pPr>
            <a:endParaRPr lang="es-MX"/>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D5953CDB-8F90-4298-9CE4-280DDD311FA9}" type="slidenum">
              <a:rPr lang="es-MX"/>
              <a:pPr>
                <a:defRPr/>
              </a:pPr>
              <a:t>‹Nº›</a:t>
            </a:fld>
            <a:endParaRPr lang="es-MX"/>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EC7072A-D2F8-4037-B23B-A6D6092B057B}" type="datetimeFigureOut">
              <a:rPr lang="en-US"/>
              <a:pPr>
                <a:defRPr/>
              </a:pPr>
              <a:t>4/21/2010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68B3FAF-7117-427F-AADD-CAE2F3715129}"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noFill/>
          <a:ln>
            <a:solidFill>
              <a:srgbClr val="000000"/>
            </a:solidFill>
            <a:miter lim="800000"/>
            <a:headEnd/>
            <a:tailEnd/>
          </a:ln>
        </p:spPr>
      </p:sp>
      <p:sp>
        <p:nvSpPr>
          <p:cNvPr id="204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s-ES" dirty="0" smtClean="0"/>
              <a:t>- </a:t>
            </a:r>
            <a:r>
              <a:rPr lang="es-ES" b="1" dirty="0" smtClean="0"/>
              <a:t>Concepto centrado en los medios</a:t>
            </a:r>
            <a:r>
              <a:rPr lang="es-ES" dirty="0" smtClean="0"/>
              <a:t>. La Tecnología Educativa se entiende como "</a:t>
            </a:r>
            <a:r>
              <a:rPr lang="es-ES" b="1" i="1" dirty="0" smtClean="0"/>
              <a:t>tecnología EN la educación" </a:t>
            </a:r>
            <a:r>
              <a:rPr lang="es-ES" dirty="0" smtClean="0"/>
              <a:t>(Salinas,1991:35) y se refiere al diseño, desarrollo e implementación de técnicas y materiales (productos) basados en los nuevos medios tecnológicos (Tecnologías de la Información y las Comunicaciones - TIC- y </a:t>
            </a:r>
            <a:r>
              <a:rPr lang="es-ES" i="1" dirty="0" smtClean="0"/>
              <a:t>mass media</a:t>
            </a:r>
            <a:r>
              <a:rPr lang="es-ES" dirty="0" smtClean="0"/>
              <a:t>) para promover la eficacia y la eficiencia de la enseñanza y contribuir a resolver los problemas educativos. Es pues una concepción eminentemente práctica que incluye visiones de la Tecnología Educativa que van desde las perspectivas centradas en la simple aplicación de medios en la enseñanza para transmitir mensajes (sin tener en cuenta ni las características de los estudiantes ni las especificidades del contexto) hasta las que se centran en la mejora de los procesos del acto didáctico (considerando todos sus elementos) con la ayuda de los recursos tecnológicos.</a:t>
            </a:r>
          </a:p>
          <a:p>
            <a:pPr eaLnBrk="1" fontAlgn="auto" hangingPunct="1">
              <a:spcBef>
                <a:spcPts val="0"/>
              </a:spcBef>
              <a:spcAft>
                <a:spcPts val="0"/>
              </a:spcAft>
              <a:defRPr/>
            </a:pPr>
            <a:r>
              <a:rPr lang="es-ES" dirty="0" smtClean="0"/>
              <a:t>- </a:t>
            </a:r>
            <a:r>
              <a:rPr lang="es-ES" b="1" dirty="0" smtClean="0"/>
              <a:t>Concepto centrado en la instrucción</a:t>
            </a:r>
            <a:r>
              <a:rPr lang="es-ES" dirty="0" smtClean="0"/>
              <a:t>. La Tecnología Educativa se entiende como un modelo teórico - práctico para el desarrollo sistemático de la instrucción, lo que Salinas (1991:35) denomina "</a:t>
            </a:r>
            <a:r>
              <a:rPr lang="es-ES" b="1" i="1" dirty="0" smtClean="0"/>
              <a:t>tecnología DE la educación".</a:t>
            </a:r>
            <a:r>
              <a:rPr lang="es-ES" dirty="0" smtClean="0"/>
              <a:t> Aquí la Tecnología Educativa, más allá del mero dominio de recursos y aparatos, se caracteriza como un proceso de planificación y gestión de los procesos de enseñanza aplicando los principios científicos (definición de teorías de aprendizaje, diseño del currículum, selección y producción de materiales, elección de métodos, gestión de la instrucción, evaluación de los resultados). En muchos casos se la considera como la aplicación de los principios didácticos al diseño, desarrollo y control de los procesos de enseñanza, llegando algunos a identificarla con la Didáctica.</a:t>
            </a:r>
          </a:p>
          <a:p>
            <a:pPr eaLnBrk="1" fontAlgn="auto" hangingPunct="1">
              <a:spcBef>
                <a:spcPts val="0"/>
              </a:spcBef>
              <a:spcAft>
                <a:spcPts val="0"/>
              </a:spcAft>
              <a:defRPr/>
            </a:pPr>
            <a:endParaRPr lang="en-US" dirty="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5E3CA0-3E6B-43CE-AD08-100E4536E454}"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i="1" smtClean="0"/>
              <a:t>La explosión de sitios sociales, donde la gente comparte información y conocimientos, promueve una nueva tendencia hacia la creación de una inteligencia común y colectiva, creada por y para los usuarios. Esta desmitificación del profesor como un gurú indiscutible promueve el aprendizaje colaborativo tan deseado por diversas corrientes la pedagogía virtual, y debe ser aprovechada y tomada en cuenta para los nuevos modelos y métodos de educación virtual</a:t>
            </a:r>
            <a:r>
              <a:rPr lang="es-ES" smtClean="0"/>
              <a:t>.</a:t>
            </a:r>
          </a:p>
          <a:p>
            <a:pPr eaLnBrk="1" hangingPunct="1">
              <a:spcBef>
                <a:spcPct val="0"/>
              </a:spcBef>
            </a:pPr>
            <a:endParaRPr lang="en-US"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A88FE7-A9CE-4139-88E5-429DA8E10FC6}"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p:spPr>
      </p:sp>
      <p:sp>
        <p:nvSpPr>
          <p:cNvPr id="3277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p:spPr>
      </p:sp>
      <p:sp>
        <p:nvSpPr>
          <p:cNvPr id="3481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noFill/>
          <a:ln>
            <a:solidFill>
              <a:srgbClr val="000000"/>
            </a:solidFill>
            <a:miter lim="800000"/>
            <a:headEnd/>
            <a:tailEnd/>
          </a:ln>
        </p:spPr>
      </p:sp>
      <p:sp>
        <p:nvSpPr>
          <p:cNvPr id="225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p:spPr>
      </p:sp>
      <p:sp>
        <p:nvSpPr>
          <p:cNvPr id="2355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p:spPr>
      </p:sp>
      <p:sp>
        <p:nvSpPr>
          <p:cNvPr id="2457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b="1" smtClean="0"/>
              <a:t>La globalización tiene una de sus manifestaciones más relevantes en las denominadas Tecnologías de la Información y Comunicación, las cuales han permitido llevar la globalidad al mundo de la comunicación, facilitando la interconexión entre las personas e instituciones a nivel mundial, y eliminando barreras espaciales y temporales. Se denominan Tecnologías de la Información y las Comunicaciones, en adelante TIC, al conjunto de tecnologías que permiten la adquisición, producción, almacenamiento, tratamiento, comunicación, registro y presentación de informaciones, en forma de voz, imágenes y datos contenidos en señales de naturaleza acústica, óptica o electromagnética. Las TIC incluyen la electrónica como tecnología base que soporta el desarrollo de las telecomunicaciones, la informática y el audiovisual.</a:t>
            </a:r>
          </a:p>
          <a:p>
            <a:pPr eaLnBrk="1" hangingPunct="1">
              <a:spcBef>
                <a:spcPct val="0"/>
              </a:spcBef>
            </a:pPr>
            <a:endParaRPr lang="en-US"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FE2F9F-2FF7-4653-82AC-051FE33DF7E5}"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p:spPr>
      </p:sp>
      <p:sp>
        <p:nvSpPr>
          <p:cNvPr id="286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MX"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shutterstock_1479215.jpg"/>
          <p:cNvPicPr>
            <a:picLocks noChangeAspect="1" noChangeArrowheads="1"/>
          </p:cNvPicPr>
          <p:nvPr userDrawn="1"/>
        </p:nvPicPr>
        <p:blipFill>
          <a:blip r:embed="rId2" cstate="print"/>
          <a:srcRect/>
          <a:stretch>
            <a:fillRect/>
          </a:stretch>
        </p:blipFill>
        <p:spPr bwMode="auto">
          <a:xfrm>
            <a:off x="1588" y="0"/>
            <a:ext cx="6070600" cy="8997950"/>
          </a:xfrm>
          <a:prstGeom prst="rect">
            <a:avLst/>
          </a:prstGeom>
          <a:noFill/>
          <a:ln w="9525">
            <a:noFill/>
            <a:miter lim="800000"/>
            <a:headEnd/>
            <a:tailEnd/>
          </a:ln>
        </p:spPr>
      </p:pic>
      <p:pic>
        <p:nvPicPr>
          <p:cNvPr id="5" name="Picture 2" descr="version_final"/>
          <p:cNvPicPr>
            <a:picLocks noChangeAspect="1" noChangeArrowheads="1"/>
          </p:cNvPicPr>
          <p:nvPr userDrawn="1"/>
        </p:nvPicPr>
        <p:blipFill>
          <a:blip r:embed="rId3" cstate="print"/>
          <a:srcRect/>
          <a:stretch>
            <a:fillRect/>
          </a:stretch>
        </p:blipFill>
        <p:spPr bwMode="auto">
          <a:xfrm>
            <a:off x="7500938" y="214313"/>
            <a:ext cx="1479550" cy="836612"/>
          </a:xfrm>
          <a:prstGeom prst="rect">
            <a:avLst/>
          </a:prstGeom>
          <a:noFill/>
          <a:ln w="9525">
            <a:noFill/>
            <a:miter lim="800000"/>
            <a:headEnd/>
            <a:tailEnd/>
          </a:ln>
        </p:spPr>
      </p:pic>
      <p:sp>
        <p:nvSpPr>
          <p:cNvPr id="2" name="Title 1"/>
          <p:cNvSpPr>
            <a:spLocks noGrp="1"/>
          </p:cNvSpPr>
          <p:nvPr>
            <p:ph type="ctrTitle"/>
          </p:nvPr>
        </p:nvSpPr>
        <p:spPr>
          <a:xfrm>
            <a:off x="6072198" y="571480"/>
            <a:ext cx="3071802" cy="4357718"/>
          </a:xfrm>
        </p:spPr>
        <p:txBody>
          <a:bodyPr>
            <a:normAutofit/>
          </a:bodyPr>
          <a:lstStyle>
            <a:lvl1pPr>
              <a:defRPr sz="3600">
                <a:latin typeface="Arial Rounded MT Bold"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428860" y="5357826"/>
            <a:ext cx="6400800" cy="900122"/>
          </a:xfrm>
        </p:spPr>
        <p:txBody>
          <a:bodyPr>
            <a:normAutofit/>
          </a:bodyPr>
          <a:lstStyle>
            <a:lvl1pPr marL="0" indent="0" algn="ctr">
              <a:buNone/>
              <a:defRPr sz="2400">
                <a:solidFill>
                  <a:schemeClr val="tx1">
                    <a:tint val="75000"/>
                  </a:schemeClr>
                </a:solidFill>
                <a:latin typeface="Arial Rounded MT Bol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FB622A89-D6C9-457D-A762-8B68C7EADE03}" type="datetimeFigureOut">
              <a:rPr lang="en-US"/>
              <a:pPr>
                <a:defRPr/>
              </a:pPr>
              <a:t>4/21/2010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4B357BF-40B4-4B50-8193-EF29C3D65D17}"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8B47C4-8C4B-4E8E-AABD-440311B4536A}" type="datetimeFigureOut">
              <a:rPr lang="en-US"/>
              <a:pPr>
                <a:defRPr/>
              </a:pPr>
              <a:t>4/21/2010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BC9AC8-884E-4419-A113-78B0F43DE4AD}"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A9F14C-34D8-4867-821C-5EA7CB5C9BF0}" type="datetimeFigureOut">
              <a:rPr lang="en-US"/>
              <a:pPr>
                <a:defRPr/>
              </a:pPr>
              <a:t>4/21/2010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E2D857-7520-4BAB-AA4E-6935511EF66A}"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Arial Rounded MT Bold"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Arial Rounded MT Bold" pitchFamily="34" charset="0"/>
              </a:defRPr>
            </a:lvl1pPr>
            <a:lvl2pPr>
              <a:defRPr sz="2400">
                <a:latin typeface="Arial Rounded MT Bold" pitchFamily="34" charset="0"/>
              </a:defRPr>
            </a:lvl2pPr>
            <a:lvl3pPr>
              <a:defRPr sz="2000">
                <a:latin typeface="Arial Rounded MT Bold" pitchFamily="34" charset="0"/>
              </a:defRPr>
            </a:lvl3pPr>
            <a:lvl4pPr>
              <a:defRPr sz="1800">
                <a:latin typeface="Arial Rounded MT Bold" pitchFamily="34" charset="0"/>
              </a:defRPr>
            </a:lvl4pPr>
            <a:lvl5pPr>
              <a:defRPr sz="1600">
                <a:latin typeface="Arial Rounded MT Bold"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45E3D58-3556-490F-B597-89C87A82E612}" type="datetimeFigureOut">
              <a:rPr lang="en-US"/>
              <a:pPr>
                <a:defRPr/>
              </a:pPr>
              <a:t>4/21/2010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5FA504-3948-4101-BF57-E30763B218F8}"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B0FA813-1003-43BC-BDD4-054975B1F217}" type="datetimeFigureOut">
              <a:rPr lang="en-US"/>
              <a:pPr>
                <a:defRPr/>
              </a:pPr>
              <a:t>4/21/2010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E353C0-B8E5-48BE-B324-8B2F052F4437}"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315C8BD-B356-415B-A53D-B3F5145A889D}" type="datetimeFigureOut">
              <a:rPr lang="en-US"/>
              <a:pPr>
                <a:defRPr/>
              </a:pPr>
              <a:t>4/21/2010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BECD23-2592-4F72-B777-D3212716716F}"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7AB0C9D-AEF2-46C0-9C9F-816485684BD6}" type="datetimeFigureOut">
              <a:rPr lang="en-US"/>
              <a:pPr>
                <a:defRPr/>
              </a:pPr>
              <a:t>4/21/2010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CAD936F-0A40-4132-BC6B-F6CD55885B8E}"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777625A-A515-4C07-8938-E3C6DE3A9196}" type="datetimeFigureOut">
              <a:rPr lang="en-US"/>
              <a:pPr>
                <a:defRPr/>
              </a:pPr>
              <a:t>4/21/2010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9569B07-ED32-4FF3-803F-949D68632488}"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1493956-CA6A-4697-837D-13326FAF88A2}" type="datetimeFigureOut">
              <a:rPr lang="en-US"/>
              <a:pPr>
                <a:defRPr/>
              </a:pPr>
              <a:t>4/21/2010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38B213D-79B9-48C5-A642-91CA7998614D}"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39820B-2491-4282-A9EE-7DA1B775A808}" type="datetimeFigureOut">
              <a:rPr lang="en-US"/>
              <a:pPr>
                <a:defRPr/>
              </a:pPr>
              <a:t>4/21/2010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AC387A-B153-4B1B-8506-9A84CC6037CF}"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6CC8DE-6ABC-4AED-8024-41F5A4EAA967}" type="datetimeFigureOut">
              <a:rPr lang="en-US"/>
              <a:pPr>
                <a:defRPr/>
              </a:pPr>
              <a:t>4/21/2010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D7ACBB-2A41-4653-BE51-60C19CD95812}"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92275" y="115888"/>
            <a:ext cx="69945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412875"/>
            <a:ext cx="8229600" cy="4713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B322D6D-3FAC-46AD-BB3C-3386A6ECDF1E}" type="datetimeFigureOut">
              <a:rPr lang="en-US"/>
              <a:pPr>
                <a:defRPr/>
              </a:pPr>
              <a:t>4/21/2010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1941A03-AE5F-4079-9879-6771E19234BD}" type="slidenum">
              <a:rPr lang="en-US"/>
              <a:pPr>
                <a:defRPr/>
              </a:pPr>
              <a:t>‹Nº›</a:t>
            </a:fld>
            <a:endParaRPr lang="en-US"/>
          </a:p>
        </p:txBody>
      </p:sp>
      <p:pic>
        <p:nvPicPr>
          <p:cNvPr id="1031" name="Picture 2" descr="version_final"/>
          <p:cNvPicPr>
            <a:picLocks noChangeAspect="1" noChangeArrowheads="1"/>
          </p:cNvPicPr>
          <p:nvPr userDrawn="1"/>
        </p:nvPicPr>
        <p:blipFill>
          <a:blip r:embed="rId13" cstate="print"/>
          <a:srcRect/>
          <a:stretch>
            <a:fillRect/>
          </a:stretch>
        </p:blipFill>
        <p:spPr bwMode="auto">
          <a:xfrm>
            <a:off x="71438" y="142875"/>
            <a:ext cx="1479550" cy="836613"/>
          </a:xfrm>
          <a:prstGeom prst="rect">
            <a:avLst/>
          </a:prstGeom>
          <a:noFill/>
          <a:ln w="9525">
            <a:noFill/>
            <a:miter lim="800000"/>
            <a:headEnd/>
            <a:tailEnd/>
          </a:ln>
        </p:spPr>
      </p:pic>
      <p:pic>
        <p:nvPicPr>
          <p:cNvPr id="9" name="8 Imagen" descr="INITE logo horiz_azul.png"/>
          <p:cNvPicPr>
            <a:picLocks noChangeAspect="1"/>
          </p:cNvPicPr>
          <p:nvPr userDrawn="1"/>
        </p:nvPicPr>
        <p:blipFill>
          <a:blip r:embed="rId14" cstate="print"/>
          <a:stretch>
            <a:fillRect/>
          </a:stretch>
        </p:blipFill>
        <p:spPr>
          <a:xfrm>
            <a:off x="7948918" y="6215082"/>
            <a:ext cx="1063532" cy="498070"/>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r" rtl="0" eaLnBrk="0" fontAlgn="base" hangingPunct="0">
        <a:spcBef>
          <a:spcPct val="0"/>
        </a:spcBef>
        <a:spcAft>
          <a:spcPct val="0"/>
        </a:spcAft>
        <a:defRPr sz="3600" kern="1200">
          <a:solidFill>
            <a:srgbClr val="336699"/>
          </a:solidFill>
          <a:latin typeface="Arial Rounded MT Bold" pitchFamily="34" charset="0"/>
          <a:ea typeface="+mj-ea"/>
          <a:cs typeface="+mj-cs"/>
        </a:defRPr>
      </a:lvl1pPr>
      <a:lvl2pPr algn="r" rtl="0" eaLnBrk="0" fontAlgn="base" hangingPunct="0">
        <a:spcBef>
          <a:spcPct val="0"/>
        </a:spcBef>
        <a:spcAft>
          <a:spcPct val="0"/>
        </a:spcAft>
        <a:defRPr sz="3600">
          <a:solidFill>
            <a:srgbClr val="336699"/>
          </a:solidFill>
          <a:latin typeface="Arial Rounded MT Bold" pitchFamily="34" charset="0"/>
        </a:defRPr>
      </a:lvl2pPr>
      <a:lvl3pPr algn="r" rtl="0" eaLnBrk="0" fontAlgn="base" hangingPunct="0">
        <a:spcBef>
          <a:spcPct val="0"/>
        </a:spcBef>
        <a:spcAft>
          <a:spcPct val="0"/>
        </a:spcAft>
        <a:defRPr sz="3600">
          <a:solidFill>
            <a:srgbClr val="336699"/>
          </a:solidFill>
          <a:latin typeface="Arial Rounded MT Bold" pitchFamily="34" charset="0"/>
        </a:defRPr>
      </a:lvl3pPr>
      <a:lvl4pPr algn="r" rtl="0" eaLnBrk="0" fontAlgn="base" hangingPunct="0">
        <a:spcBef>
          <a:spcPct val="0"/>
        </a:spcBef>
        <a:spcAft>
          <a:spcPct val="0"/>
        </a:spcAft>
        <a:defRPr sz="3600">
          <a:solidFill>
            <a:srgbClr val="336699"/>
          </a:solidFill>
          <a:latin typeface="Arial Rounded MT Bold" pitchFamily="34" charset="0"/>
        </a:defRPr>
      </a:lvl4pPr>
      <a:lvl5pPr algn="r" rtl="0" eaLnBrk="0" fontAlgn="base" hangingPunct="0">
        <a:spcBef>
          <a:spcPct val="0"/>
        </a:spcBef>
        <a:spcAft>
          <a:spcPct val="0"/>
        </a:spcAft>
        <a:defRPr sz="3600">
          <a:solidFill>
            <a:srgbClr val="336699"/>
          </a:solidFill>
          <a:latin typeface="Arial Rounded MT Bold" pitchFamily="34" charset="0"/>
        </a:defRPr>
      </a:lvl5pPr>
      <a:lvl6pPr marL="457200" algn="r" rtl="0" fontAlgn="base">
        <a:spcBef>
          <a:spcPct val="0"/>
        </a:spcBef>
        <a:spcAft>
          <a:spcPct val="0"/>
        </a:spcAft>
        <a:defRPr sz="3600">
          <a:solidFill>
            <a:srgbClr val="336699"/>
          </a:solidFill>
          <a:latin typeface="Arial Rounded MT Bold" pitchFamily="34" charset="0"/>
        </a:defRPr>
      </a:lvl6pPr>
      <a:lvl7pPr marL="914400" algn="r" rtl="0" fontAlgn="base">
        <a:spcBef>
          <a:spcPct val="0"/>
        </a:spcBef>
        <a:spcAft>
          <a:spcPct val="0"/>
        </a:spcAft>
        <a:defRPr sz="3600">
          <a:solidFill>
            <a:srgbClr val="336699"/>
          </a:solidFill>
          <a:latin typeface="Arial Rounded MT Bold" pitchFamily="34" charset="0"/>
        </a:defRPr>
      </a:lvl7pPr>
      <a:lvl8pPr marL="1371600" algn="r" rtl="0" fontAlgn="base">
        <a:spcBef>
          <a:spcPct val="0"/>
        </a:spcBef>
        <a:spcAft>
          <a:spcPct val="0"/>
        </a:spcAft>
        <a:defRPr sz="3600">
          <a:solidFill>
            <a:srgbClr val="336699"/>
          </a:solidFill>
          <a:latin typeface="Arial Rounded MT Bold" pitchFamily="34" charset="0"/>
        </a:defRPr>
      </a:lvl8pPr>
      <a:lvl9pPr marL="1828800" algn="r" rtl="0" fontAlgn="base">
        <a:spcBef>
          <a:spcPct val="0"/>
        </a:spcBef>
        <a:spcAft>
          <a:spcPct val="0"/>
        </a:spcAft>
        <a:defRPr sz="3600">
          <a:solidFill>
            <a:srgbClr val="336699"/>
          </a:solidFill>
          <a:latin typeface="Arial Rounded MT Bold"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slide" Target="slide1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slide" Target="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5940425" y="1214438"/>
            <a:ext cx="3071813" cy="4357687"/>
          </a:xfrm>
        </p:spPr>
        <p:txBody>
          <a:bodyPr/>
          <a:lstStyle/>
          <a:p>
            <a:pPr eaLnBrk="1" hangingPunct="1"/>
            <a:r>
              <a:rPr lang="es-ES" sz="2700" b="1" smtClean="0">
                <a:solidFill>
                  <a:srgbClr val="004442"/>
                </a:solidFill>
              </a:rPr>
              <a:t>Fortalecimiento del talento individual por medio de Tecnología Educativa</a:t>
            </a:r>
            <a:endParaRPr lang="en-US" sz="2700" smtClean="0">
              <a:solidFill>
                <a:srgbClr val="004442"/>
              </a:solidFill>
            </a:endParaRPr>
          </a:p>
        </p:txBody>
      </p:sp>
      <p:sp>
        <p:nvSpPr>
          <p:cNvPr id="3075" name="Subtitle 2"/>
          <p:cNvSpPr>
            <a:spLocks noGrp="1"/>
          </p:cNvSpPr>
          <p:nvPr>
            <p:ph type="subTitle" idx="1"/>
          </p:nvPr>
        </p:nvSpPr>
        <p:spPr>
          <a:xfrm>
            <a:off x="4859338" y="6092825"/>
            <a:ext cx="4113212" cy="450850"/>
          </a:xfrm>
        </p:spPr>
        <p:txBody>
          <a:bodyPr/>
          <a:lstStyle/>
          <a:p>
            <a:pPr algn="r" eaLnBrk="1" hangingPunct="1">
              <a:lnSpc>
                <a:spcPct val="90000"/>
              </a:lnSpc>
            </a:pPr>
            <a:r>
              <a:rPr lang="es-MX" sz="2000" smtClean="0">
                <a:solidFill>
                  <a:srgbClr val="898989"/>
                </a:solidFill>
                <a:latin typeface="Calibri" pitchFamily="34" charset="0"/>
              </a:rPr>
              <a:t>Ing. Álvaro Martínez Negrete</a:t>
            </a:r>
            <a:endParaRPr lang="en-US" sz="2000" smtClean="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circulo.jpg"/>
          <p:cNvPicPr>
            <a:picLocks noChangeAspect="1"/>
          </p:cNvPicPr>
          <p:nvPr/>
        </p:nvPicPr>
        <p:blipFill>
          <a:blip r:embed="rId3" cstate="print"/>
          <a:srcRect/>
          <a:stretch>
            <a:fillRect/>
          </a:stretch>
        </p:blipFill>
        <p:spPr bwMode="auto">
          <a:xfrm>
            <a:off x="4071938" y="1214438"/>
            <a:ext cx="5072062" cy="5072062"/>
          </a:xfrm>
          <a:prstGeom prst="rect">
            <a:avLst/>
          </a:prstGeom>
          <a:noFill/>
          <a:ln w="9525">
            <a:noFill/>
            <a:miter lim="800000"/>
            <a:headEnd/>
            <a:tailEnd/>
          </a:ln>
        </p:spPr>
      </p:pic>
      <p:sp>
        <p:nvSpPr>
          <p:cNvPr id="12291" name="Rectangle 7"/>
          <p:cNvSpPr>
            <a:spLocks noGrp="1"/>
          </p:cNvSpPr>
          <p:nvPr>
            <p:ph type="title" idx="4294967295"/>
          </p:nvPr>
        </p:nvSpPr>
        <p:spPr/>
        <p:txBody>
          <a:bodyPr/>
          <a:lstStyle/>
          <a:p>
            <a:pPr eaLnBrk="1" hangingPunct="1"/>
            <a:r>
              <a:rPr lang="es-MX" sz="3200" smtClean="0"/>
              <a:t>Formas de entender la TE</a:t>
            </a:r>
            <a:endParaRPr lang="en-US" sz="3200" smtClean="0"/>
          </a:p>
        </p:txBody>
      </p:sp>
      <p:sp>
        <p:nvSpPr>
          <p:cNvPr id="12292" name="Rectangle 8"/>
          <p:cNvSpPr>
            <a:spLocks noGrp="1"/>
          </p:cNvSpPr>
          <p:nvPr>
            <p:ph type="body" sz="half" idx="4294967295"/>
          </p:nvPr>
        </p:nvSpPr>
        <p:spPr>
          <a:xfrm>
            <a:off x="457200" y="1412875"/>
            <a:ext cx="4038600" cy="4713288"/>
          </a:xfrm>
        </p:spPr>
        <p:txBody>
          <a:bodyPr/>
          <a:lstStyle/>
          <a:p>
            <a:pPr eaLnBrk="1" hangingPunct="1"/>
            <a:r>
              <a:rPr lang="es-MX" sz="2800" smtClean="0"/>
              <a:t>Concepto centrado en los medios: "tecnología </a:t>
            </a:r>
            <a:r>
              <a:rPr lang="es-MX" sz="2800" smtClean="0">
                <a:solidFill>
                  <a:srgbClr val="FF0000"/>
                </a:solidFill>
              </a:rPr>
              <a:t>EN</a:t>
            </a:r>
            <a:r>
              <a:rPr lang="es-MX" sz="2800" smtClean="0"/>
              <a:t> la educación“.</a:t>
            </a:r>
          </a:p>
          <a:p>
            <a:pPr eaLnBrk="1" hangingPunct="1">
              <a:spcBef>
                <a:spcPct val="200000"/>
              </a:spcBef>
            </a:pPr>
            <a:r>
              <a:rPr lang="es-MX" sz="2800" smtClean="0"/>
              <a:t>Concepto centrado en la instrucción: “tecnología </a:t>
            </a:r>
            <a:r>
              <a:rPr lang="es-MX" sz="2800" smtClean="0">
                <a:solidFill>
                  <a:srgbClr val="FF0000"/>
                </a:solidFill>
              </a:rPr>
              <a:t>DE</a:t>
            </a:r>
            <a:r>
              <a:rPr lang="es-MX" sz="2800" smtClean="0"/>
              <a:t> la educación".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soluciones.jpg"/>
          <p:cNvPicPr>
            <a:picLocks noChangeAspect="1" noChangeArrowheads="1"/>
          </p:cNvPicPr>
          <p:nvPr/>
        </p:nvPicPr>
        <p:blipFill>
          <a:blip r:embed="rId3" cstate="print"/>
          <a:srcRect/>
          <a:stretch>
            <a:fillRect/>
          </a:stretch>
        </p:blipFill>
        <p:spPr bwMode="auto">
          <a:xfrm>
            <a:off x="3924300" y="1771650"/>
            <a:ext cx="5162550" cy="7705725"/>
          </a:xfrm>
          <a:prstGeom prst="rect">
            <a:avLst/>
          </a:prstGeom>
          <a:noFill/>
          <a:ln w="9525">
            <a:noFill/>
            <a:miter lim="800000"/>
            <a:headEnd/>
            <a:tailEnd/>
          </a:ln>
        </p:spPr>
      </p:pic>
      <p:sp>
        <p:nvSpPr>
          <p:cNvPr id="13315" name="Rectangle 8"/>
          <p:cNvSpPr>
            <a:spLocks noGrp="1"/>
          </p:cNvSpPr>
          <p:nvPr>
            <p:ph type="title" idx="4294967295"/>
          </p:nvPr>
        </p:nvSpPr>
        <p:spPr>
          <a:xfrm>
            <a:off x="1857356" y="269875"/>
            <a:ext cx="7035819" cy="1143000"/>
          </a:xfrm>
        </p:spPr>
        <p:txBody>
          <a:bodyPr/>
          <a:lstStyle/>
          <a:p>
            <a:pPr eaLnBrk="1" hangingPunct="1"/>
            <a:r>
              <a:rPr lang="es-ES" sz="3200" dirty="0" smtClean="0"/>
              <a:t>La tecnología es una gran </a:t>
            </a:r>
            <a:r>
              <a:rPr lang="es-ES" sz="3200" u="sng" dirty="0" smtClean="0"/>
              <a:t>herramienta</a:t>
            </a:r>
            <a:r>
              <a:rPr lang="es-ES" sz="3200" dirty="0" smtClean="0"/>
              <a:t> </a:t>
            </a:r>
            <a:br>
              <a:rPr lang="es-ES" sz="3200" dirty="0" smtClean="0"/>
            </a:br>
            <a:r>
              <a:rPr lang="es-ES" sz="3200" dirty="0" smtClean="0"/>
              <a:t>para la enseñanza</a:t>
            </a:r>
            <a:endParaRPr lang="es-MX" sz="3200" dirty="0" smtClean="0"/>
          </a:p>
        </p:txBody>
      </p:sp>
      <p:sp>
        <p:nvSpPr>
          <p:cNvPr id="13316" name="Rectangle 9"/>
          <p:cNvSpPr>
            <a:spLocks noGrp="1"/>
          </p:cNvSpPr>
          <p:nvPr>
            <p:ph type="body" idx="4294967295"/>
          </p:nvPr>
        </p:nvSpPr>
        <p:spPr/>
        <p:txBody>
          <a:bodyPr/>
          <a:lstStyle/>
          <a:p>
            <a:pPr eaLnBrk="1" hangingPunct="1">
              <a:spcBef>
                <a:spcPct val="50000"/>
              </a:spcBef>
            </a:pPr>
            <a:r>
              <a:rPr lang="es-MX" sz="2800" smtClean="0">
                <a:hlinkClick r:id="rId4" action="ppaction://hlinksldjump"/>
              </a:rPr>
              <a:t>Web 2.0</a:t>
            </a:r>
            <a:endParaRPr lang="es-MX" sz="2800" smtClean="0"/>
          </a:p>
          <a:p>
            <a:pPr lvl="1" eaLnBrk="1" hangingPunct="1">
              <a:spcBef>
                <a:spcPct val="50000"/>
              </a:spcBef>
            </a:pPr>
            <a:r>
              <a:rPr lang="es-MX" sz="2400" smtClean="0"/>
              <a:t>Blogs</a:t>
            </a:r>
          </a:p>
          <a:p>
            <a:pPr lvl="1" eaLnBrk="1" hangingPunct="1">
              <a:spcBef>
                <a:spcPct val="50000"/>
              </a:spcBef>
            </a:pPr>
            <a:r>
              <a:rPr lang="es-MX" sz="2400" smtClean="0"/>
              <a:t>Foros</a:t>
            </a:r>
          </a:p>
          <a:p>
            <a:pPr lvl="1" eaLnBrk="1" hangingPunct="1">
              <a:spcBef>
                <a:spcPct val="50000"/>
              </a:spcBef>
            </a:pPr>
            <a:r>
              <a:rPr lang="es-MX" sz="2400" smtClean="0"/>
              <a:t>Podcast</a:t>
            </a:r>
          </a:p>
          <a:p>
            <a:pPr lvl="1" eaLnBrk="1" hangingPunct="1">
              <a:spcBef>
                <a:spcPct val="50000"/>
              </a:spcBef>
            </a:pPr>
            <a:r>
              <a:rPr lang="es-MX" sz="2400" smtClean="0"/>
              <a:t>Wikis</a:t>
            </a:r>
            <a:endParaRPr lang="en-US" sz="2400" smtClean="0"/>
          </a:p>
          <a:p>
            <a:pPr eaLnBrk="1" hangingPunct="1">
              <a:spcBef>
                <a:spcPct val="50000"/>
              </a:spcBef>
            </a:pPr>
            <a:r>
              <a:rPr lang="es-MX" sz="2800" smtClean="0">
                <a:hlinkClick r:id="rId5" action="ppaction://hlinksldjump"/>
              </a:rPr>
              <a:t>Simuladores</a:t>
            </a:r>
            <a:endParaRPr lang="es-MX" sz="2800" smtClean="0"/>
          </a:p>
          <a:p>
            <a:pPr eaLnBrk="1" hangingPunct="1">
              <a:spcBef>
                <a:spcPct val="50000"/>
              </a:spcBef>
            </a:pPr>
            <a:r>
              <a:rPr lang="es-MX" sz="2800" smtClean="0">
                <a:hlinkClick r:id="rId6" action="ppaction://hlinksldjump"/>
              </a:rPr>
              <a:t>Libros electrónicos</a:t>
            </a:r>
            <a:endParaRPr lang="en-US" sz="2800" smtClean="0"/>
          </a:p>
        </p:txBody>
      </p:sp>
      <p:sp>
        <p:nvSpPr>
          <p:cNvPr id="6" name="Action Button: Back or Previous 5">
            <a:hlinkClick r:id="rId7" action="ppaction://hlinksldjump" highlightClick="1"/>
          </p:cNvPr>
          <p:cNvSpPr/>
          <p:nvPr/>
        </p:nvSpPr>
        <p:spPr>
          <a:xfrm rot="10800000">
            <a:off x="571500" y="6215063"/>
            <a:ext cx="285750" cy="21431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Grp="1"/>
          </p:cNvSpPr>
          <p:nvPr>
            <p:ph type="title" idx="4294967295"/>
          </p:nvPr>
        </p:nvSpPr>
        <p:spPr/>
        <p:txBody>
          <a:bodyPr/>
          <a:lstStyle/>
          <a:p>
            <a:pPr eaLnBrk="1" hangingPunct="1"/>
            <a:r>
              <a:rPr lang="es-MX" sz="3200" smtClean="0"/>
              <a:t>Web 2.0</a:t>
            </a:r>
            <a:endParaRPr lang="en-US" sz="3200" smtClean="0"/>
          </a:p>
        </p:txBody>
      </p:sp>
      <p:sp>
        <p:nvSpPr>
          <p:cNvPr id="14339" name="Rectangle 10"/>
          <p:cNvSpPr>
            <a:spLocks noGrp="1"/>
          </p:cNvSpPr>
          <p:nvPr>
            <p:ph type="body" idx="4294967295"/>
          </p:nvPr>
        </p:nvSpPr>
        <p:spPr>
          <a:xfrm>
            <a:off x="457200" y="1412875"/>
            <a:ext cx="4906963" cy="4713288"/>
          </a:xfrm>
        </p:spPr>
        <p:txBody>
          <a:bodyPr/>
          <a:lstStyle/>
          <a:p>
            <a:pPr eaLnBrk="1" hangingPunct="1">
              <a:spcBef>
                <a:spcPct val="80000"/>
              </a:spcBef>
            </a:pPr>
            <a:r>
              <a:rPr lang="es-ES" smtClean="0"/>
              <a:t>Más allá de la compatibilidad: la compartibilidad.</a:t>
            </a:r>
          </a:p>
          <a:p>
            <a:pPr eaLnBrk="1" hangingPunct="1">
              <a:spcBef>
                <a:spcPct val="80000"/>
              </a:spcBef>
            </a:pPr>
            <a:r>
              <a:rPr lang="es-MX" smtClean="0"/>
              <a:t>Personalización y modificación.</a:t>
            </a:r>
          </a:p>
          <a:p>
            <a:pPr eaLnBrk="1" hangingPunct="1">
              <a:spcBef>
                <a:spcPct val="80000"/>
              </a:spcBef>
            </a:pPr>
            <a:r>
              <a:rPr lang="es-MX" smtClean="0"/>
              <a:t>Recolección de inteligencia colectiva.</a:t>
            </a:r>
          </a:p>
        </p:txBody>
      </p:sp>
      <p:pic>
        <p:nvPicPr>
          <p:cNvPr id="14340" name="Picture 2" descr="wiki"/>
          <p:cNvPicPr>
            <a:picLocks noChangeAspect="1" noChangeArrowheads="1"/>
          </p:cNvPicPr>
          <p:nvPr/>
        </p:nvPicPr>
        <p:blipFill>
          <a:blip r:embed="rId3" cstate="print"/>
          <a:srcRect/>
          <a:stretch>
            <a:fillRect/>
          </a:stretch>
        </p:blipFill>
        <p:spPr bwMode="auto">
          <a:xfrm>
            <a:off x="6227763" y="1122363"/>
            <a:ext cx="2644775" cy="3962400"/>
          </a:xfrm>
          <a:prstGeom prst="rect">
            <a:avLst/>
          </a:prstGeom>
          <a:noFill/>
          <a:ln w="9525">
            <a:noFill/>
            <a:miter lim="800000"/>
            <a:headEnd/>
            <a:tailEnd/>
          </a:ln>
        </p:spPr>
      </p:pic>
      <p:pic>
        <p:nvPicPr>
          <p:cNvPr id="14341" name="Picture 3" descr="second"/>
          <p:cNvPicPr>
            <a:picLocks noChangeAspect="1" noChangeArrowheads="1"/>
          </p:cNvPicPr>
          <p:nvPr/>
        </p:nvPicPr>
        <p:blipFill>
          <a:blip r:embed="rId4" cstate="print"/>
          <a:srcRect/>
          <a:stretch>
            <a:fillRect/>
          </a:stretch>
        </p:blipFill>
        <p:spPr bwMode="auto">
          <a:xfrm>
            <a:off x="4194175" y="2268538"/>
            <a:ext cx="2644775" cy="4400550"/>
          </a:xfrm>
          <a:prstGeom prst="rect">
            <a:avLst/>
          </a:prstGeom>
          <a:noFill/>
          <a:ln w="9525">
            <a:noFill/>
            <a:miter lim="800000"/>
            <a:headEnd/>
            <a:tailEnd/>
          </a:ln>
        </p:spPr>
      </p:pic>
      <p:pic>
        <p:nvPicPr>
          <p:cNvPr id="14342" name="Picture 4" descr="alfresco"/>
          <p:cNvPicPr>
            <a:picLocks noChangeAspect="1" noChangeArrowheads="1"/>
          </p:cNvPicPr>
          <p:nvPr/>
        </p:nvPicPr>
        <p:blipFill>
          <a:blip r:embed="rId5" cstate="print"/>
          <a:srcRect/>
          <a:stretch>
            <a:fillRect/>
          </a:stretch>
        </p:blipFill>
        <p:spPr bwMode="auto">
          <a:xfrm>
            <a:off x="6321425" y="3565525"/>
            <a:ext cx="2859088" cy="4451350"/>
          </a:xfrm>
          <a:prstGeom prst="rect">
            <a:avLst/>
          </a:prstGeom>
          <a:noFill/>
          <a:ln w="9525">
            <a:noFill/>
            <a:miter lim="800000"/>
            <a:headEnd/>
            <a:tailEnd/>
          </a:ln>
        </p:spPr>
      </p:pic>
      <p:sp>
        <p:nvSpPr>
          <p:cNvPr id="7" name="Action Button: Back or Previous 6">
            <a:hlinkClick r:id="rId6" action="ppaction://hlinksldjump" highlightClick="1"/>
          </p:cNvPr>
          <p:cNvSpPr/>
          <p:nvPr/>
        </p:nvSpPr>
        <p:spPr>
          <a:xfrm>
            <a:off x="571500" y="6215063"/>
            <a:ext cx="285750" cy="21431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p:cNvSpPr>
            <a:spLocks noGrp="1"/>
          </p:cNvSpPr>
          <p:nvPr>
            <p:ph type="title" idx="4294967295"/>
          </p:nvPr>
        </p:nvSpPr>
        <p:spPr/>
        <p:txBody>
          <a:bodyPr/>
          <a:lstStyle/>
          <a:p>
            <a:pPr eaLnBrk="1" hangingPunct="1"/>
            <a:r>
              <a:rPr lang="es-MX" sz="3200" smtClean="0"/>
              <a:t>Simuladores</a:t>
            </a:r>
            <a:endParaRPr lang="en-US" sz="3200" smtClean="0"/>
          </a:p>
        </p:txBody>
      </p:sp>
      <p:sp>
        <p:nvSpPr>
          <p:cNvPr id="15363" name="Rectangle 10"/>
          <p:cNvSpPr>
            <a:spLocks noGrp="1"/>
          </p:cNvSpPr>
          <p:nvPr>
            <p:ph type="body" sz="half" idx="4294967295"/>
          </p:nvPr>
        </p:nvSpPr>
        <p:spPr>
          <a:xfrm>
            <a:off x="457200" y="1412875"/>
            <a:ext cx="4546600" cy="4713288"/>
          </a:xfrm>
        </p:spPr>
        <p:txBody>
          <a:bodyPr/>
          <a:lstStyle/>
          <a:p>
            <a:pPr eaLnBrk="1" hangingPunct="1"/>
            <a:r>
              <a:rPr lang="es-ES" sz="2400" smtClean="0"/>
              <a:t>Un juego de negocios o simulador, es un problema que involucra un proceso secuencial de toma de decisiones estructurado y basado en un modelo matemático, cuantitativo y cualitativo,  en el cuál los participantes asumen diferentes roles en una empresa simulada, para resolver diversas situaciones y obtener resultados inmediatos.</a:t>
            </a:r>
          </a:p>
          <a:p>
            <a:pPr eaLnBrk="1" hangingPunct="1"/>
            <a:endParaRPr lang="en-US" sz="2400" smtClean="0"/>
          </a:p>
        </p:txBody>
      </p:sp>
      <p:pic>
        <p:nvPicPr>
          <p:cNvPr id="15364" name="Picture 3" descr="mystrategy"/>
          <p:cNvPicPr>
            <a:picLocks noChangeAspect="1" noChangeArrowheads="1"/>
          </p:cNvPicPr>
          <p:nvPr/>
        </p:nvPicPr>
        <p:blipFill>
          <a:blip r:embed="rId3" cstate="print"/>
          <a:srcRect/>
          <a:stretch>
            <a:fillRect/>
          </a:stretch>
        </p:blipFill>
        <p:spPr bwMode="auto">
          <a:xfrm>
            <a:off x="5040313" y="1125538"/>
            <a:ext cx="3132137" cy="4730750"/>
          </a:xfrm>
          <a:prstGeom prst="rect">
            <a:avLst/>
          </a:prstGeom>
          <a:noFill/>
          <a:ln w="9525">
            <a:noFill/>
            <a:miter lim="800000"/>
            <a:headEnd/>
            <a:tailEnd/>
          </a:ln>
        </p:spPr>
      </p:pic>
      <p:sp>
        <p:nvSpPr>
          <p:cNvPr id="6" name="Action Button: Back or Previous 5">
            <a:hlinkClick r:id="rId4" action="ppaction://hlinksldjump" highlightClick="1"/>
          </p:cNvPr>
          <p:cNvSpPr/>
          <p:nvPr/>
        </p:nvSpPr>
        <p:spPr>
          <a:xfrm>
            <a:off x="571500" y="6215063"/>
            <a:ext cx="285750" cy="21431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366" name="Picture 2" descr="labsag"/>
          <p:cNvPicPr>
            <a:picLocks noChangeAspect="1" noChangeArrowheads="1"/>
          </p:cNvPicPr>
          <p:nvPr/>
        </p:nvPicPr>
        <p:blipFill>
          <a:blip r:embed="rId5" cstate="print"/>
          <a:srcRect/>
          <a:stretch>
            <a:fillRect/>
          </a:stretch>
        </p:blipFill>
        <p:spPr bwMode="auto">
          <a:xfrm>
            <a:off x="6011863" y="3190875"/>
            <a:ext cx="3133725" cy="455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revista"/>
          <p:cNvPicPr>
            <a:picLocks noChangeAspect="1" noChangeArrowheads="1"/>
          </p:cNvPicPr>
          <p:nvPr/>
        </p:nvPicPr>
        <p:blipFill>
          <a:blip r:embed="rId3" cstate="print"/>
          <a:srcRect/>
          <a:stretch>
            <a:fillRect/>
          </a:stretch>
        </p:blipFill>
        <p:spPr bwMode="auto">
          <a:xfrm>
            <a:off x="6300788" y="1125538"/>
            <a:ext cx="2693987" cy="4157662"/>
          </a:xfrm>
          <a:prstGeom prst="rect">
            <a:avLst/>
          </a:prstGeom>
          <a:noFill/>
          <a:ln w="9525">
            <a:noFill/>
            <a:miter lim="800000"/>
            <a:headEnd/>
            <a:tailEnd/>
          </a:ln>
        </p:spPr>
      </p:pic>
      <p:pic>
        <p:nvPicPr>
          <p:cNvPr id="16387" name="Picture 6" descr="ebook"/>
          <p:cNvPicPr>
            <a:picLocks noChangeAspect="1" noChangeArrowheads="1"/>
          </p:cNvPicPr>
          <p:nvPr/>
        </p:nvPicPr>
        <p:blipFill>
          <a:blip r:embed="rId4" cstate="print"/>
          <a:srcRect/>
          <a:stretch>
            <a:fillRect/>
          </a:stretch>
        </p:blipFill>
        <p:spPr bwMode="auto">
          <a:xfrm>
            <a:off x="5292725" y="3395663"/>
            <a:ext cx="3309938" cy="5254625"/>
          </a:xfrm>
          <a:prstGeom prst="rect">
            <a:avLst/>
          </a:prstGeom>
          <a:noFill/>
          <a:ln w="9525">
            <a:noFill/>
            <a:miter lim="800000"/>
            <a:headEnd/>
            <a:tailEnd/>
          </a:ln>
        </p:spPr>
      </p:pic>
      <p:sp>
        <p:nvSpPr>
          <p:cNvPr id="16388" name="Rectangle 10"/>
          <p:cNvSpPr>
            <a:spLocks noGrp="1"/>
          </p:cNvSpPr>
          <p:nvPr>
            <p:ph type="title" idx="4294967295"/>
          </p:nvPr>
        </p:nvSpPr>
        <p:spPr/>
        <p:txBody>
          <a:bodyPr/>
          <a:lstStyle/>
          <a:p>
            <a:pPr eaLnBrk="1" hangingPunct="1"/>
            <a:r>
              <a:rPr lang="es-MX" sz="3200" smtClean="0"/>
              <a:t>Libros electrónicos</a:t>
            </a:r>
            <a:endParaRPr lang="en-US" sz="3200" smtClean="0"/>
          </a:p>
        </p:txBody>
      </p:sp>
      <p:sp>
        <p:nvSpPr>
          <p:cNvPr id="16389" name="Rectangle 11"/>
          <p:cNvSpPr>
            <a:spLocks noGrp="1"/>
          </p:cNvSpPr>
          <p:nvPr>
            <p:ph type="body" idx="4294967295"/>
          </p:nvPr>
        </p:nvSpPr>
        <p:spPr>
          <a:xfrm>
            <a:off x="457200" y="1412875"/>
            <a:ext cx="4619625" cy="4713288"/>
          </a:xfrm>
        </p:spPr>
        <p:txBody>
          <a:bodyPr/>
          <a:lstStyle/>
          <a:p>
            <a:pPr eaLnBrk="1" hangingPunct="1">
              <a:spcBef>
                <a:spcPct val="50000"/>
              </a:spcBef>
            </a:pPr>
            <a:r>
              <a:rPr lang="es-MX" sz="2700" smtClean="0"/>
              <a:t>Alto impacto.</a:t>
            </a:r>
          </a:p>
          <a:p>
            <a:pPr eaLnBrk="1" hangingPunct="1">
              <a:spcBef>
                <a:spcPct val="50000"/>
              </a:spcBef>
            </a:pPr>
            <a:r>
              <a:rPr lang="es-MX" sz="2700" smtClean="0"/>
              <a:t>Gran cantidad de contenido.</a:t>
            </a:r>
          </a:p>
          <a:p>
            <a:pPr eaLnBrk="1" hangingPunct="1">
              <a:spcBef>
                <a:spcPct val="50000"/>
              </a:spcBef>
            </a:pPr>
            <a:r>
              <a:rPr lang="es-MX" sz="2700" smtClean="0"/>
              <a:t>Fácil distribución en medio electrónico.</a:t>
            </a:r>
          </a:p>
          <a:p>
            <a:pPr eaLnBrk="1" hangingPunct="1">
              <a:spcBef>
                <a:spcPct val="50000"/>
              </a:spcBef>
            </a:pPr>
            <a:r>
              <a:rPr lang="es-MX" sz="2700" smtClean="0"/>
              <a:t>Inclusión de cualquier tipo de archivo de imagen, audio y video que apoye el proceso enseñanza-aprendizaje.</a:t>
            </a:r>
            <a:endParaRPr lang="en-US" sz="2700" smtClean="0"/>
          </a:p>
        </p:txBody>
      </p:sp>
      <p:sp>
        <p:nvSpPr>
          <p:cNvPr id="9" name="Action Button: Back or Previous 8">
            <a:hlinkClick r:id="rId5" action="ppaction://hlinksldjump" highlightClick="1"/>
          </p:cNvPr>
          <p:cNvSpPr/>
          <p:nvPr/>
        </p:nvSpPr>
        <p:spPr>
          <a:xfrm>
            <a:off x="571500" y="6215063"/>
            <a:ext cx="285750" cy="21431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p:cNvSpPr>
          <p:nvPr>
            <p:ph type="title" idx="4294967295"/>
          </p:nvPr>
        </p:nvSpPr>
        <p:spPr/>
        <p:txBody>
          <a:bodyPr/>
          <a:lstStyle/>
          <a:p>
            <a:pPr eaLnBrk="1" hangingPunct="1"/>
            <a:r>
              <a:rPr lang="es-MX" sz="3200" smtClean="0"/>
              <a:t>Capacitación docente</a:t>
            </a:r>
            <a:endParaRPr lang="en-US" sz="3200" smtClean="0"/>
          </a:p>
        </p:txBody>
      </p:sp>
      <p:sp>
        <p:nvSpPr>
          <p:cNvPr id="17411" name="Rectangle 9"/>
          <p:cNvSpPr>
            <a:spLocks noGrp="1"/>
          </p:cNvSpPr>
          <p:nvPr>
            <p:ph type="body" idx="4294967295"/>
          </p:nvPr>
        </p:nvSpPr>
        <p:spPr>
          <a:xfrm>
            <a:off x="250825" y="1595438"/>
            <a:ext cx="5257800" cy="4713287"/>
          </a:xfrm>
        </p:spPr>
        <p:txBody>
          <a:bodyPr/>
          <a:lstStyle/>
          <a:p>
            <a:pPr marL="381000" indent="-381000" eaLnBrk="1" hangingPunct="1">
              <a:spcBef>
                <a:spcPct val="80000"/>
              </a:spcBef>
            </a:pPr>
            <a:r>
              <a:rPr lang="es-MX" sz="2000" smtClean="0"/>
              <a:t>Objetivo: </a:t>
            </a:r>
            <a:r>
              <a:rPr lang="es-MX" sz="2000" smtClean="0">
                <a:solidFill>
                  <a:srgbClr val="336699"/>
                </a:solidFill>
              </a:rPr>
              <a:t>vincular al personal docente con la tecnología aplicada a la educación.</a:t>
            </a:r>
          </a:p>
          <a:p>
            <a:pPr marL="381000" indent="-381000" eaLnBrk="1" hangingPunct="1">
              <a:spcBef>
                <a:spcPct val="80000"/>
              </a:spcBef>
              <a:buClr>
                <a:srgbClr val="FF0000"/>
              </a:buClr>
              <a:buFont typeface="Arial" charset="0"/>
              <a:buAutoNum type="alphaLcParenR"/>
            </a:pPr>
            <a:r>
              <a:rPr lang="es-MX" sz="2000" smtClean="0"/>
              <a:t>Promover en el docente una actitud positiva hacia la tecnología informática en la escuela.</a:t>
            </a:r>
          </a:p>
          <a:p>
            <a:pPr marL="381000" indent="-381000" eaLnBrk="1" hangingPunct="1">
              <a:spcBef>
                <a:spcPct val="80000"/>
              </a:spcBef>
              <a:buClr>
                <a:srgbClr val="FF0000"/>
              </a:buClr>
              <a:buFont typeface="Arial" charset="0"/>
              <a:buAutoNum type="alphaLcParenR"/>
            </a:pPr>
            <a:r>
              <a:rPr lang="es-MX" sz="2000" smtClean="0"/>
              <a:t>Promover la adquisición de conocimientos básicos que un docente requiere dentro de un modelo educativo moderno, que incorpora la Tecnologías de la Información y Comunicación (TIC).</a:t>
            </a:r>
          </a:p>
          <a:p>
            <a:pPr marL="381000" indent="-381000" eaLnBrk="1" hangingPunct="1">
              <a:spcBef>
                <a:spcPct val="80000"/>
              </a:spcBef>
              <a:buClr>
                <a:srgbClr val="FF0000"/>
              </a:buClr>
              <a:buFont typeface="Arial" charset="0"/>
              <a:buAutoNum type="alphaLcParenR"/>
            </a:pPr>
            <a:r>
              <a:rPr lang="es-MX" sz="2000" smtClean="0"/>
              <a:t>Promover en el docente el desarrollo de habilidades básicas sobre tecnologías informáticas de uso educativo.</a:t>
            </a:r>
          </a:p>
        </p:txBody>
      </p:sp>
      <p:sp>
        <p:nvSpPr>
          <p:cNvPr id="9" name="Action Button: Back or Previous 8">
            <a:hlinkClick r:id="rId3" action="ppaction://hlinksldjump" highlightClick="1"/>
          </p:cNvPr>
          <p:cNvSpPr/>
          <p:nvPr/>
        </p:nvSpPr>
        <p:spPr>
          <a:xfrm>
            <a:off x="571500" y="6429375"/>
            <a:ext cx="285750" cy="21431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7413" name="Picture 10" descr="shutterstock_5122813"/>
          <p:cNvPicPr>
            <a:picLocks noChangeAspect="1" noChangeArrowheads="1"/>
          </p:cNvPicPr>
          <p:nvPr/>
        </p:nvPicPr>
        <p:blipFill>
          <a:blip r:embed="rId4" cstate="print"/>
          <a:srcRect/>
          <a:stretch>
            <a:fillRect/>
          </a:stretch>
        </p:blipFill>
        <p:spPr bwMode="auto">
          <a:xfrm>
            <a:off x="5508625" y="2060575"/>
            <a:ext cx="3635375"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572000" y="1500188"/>
            <a:ext cx="4214813" cy="4857750"/>
          </a:xfrm>
        </p:spPr>
        <p:txBody>
          <a:bodyPr/>
          <a:lstStyle/>
          <a:p>
            <a:pPr eaLnBrk="1" hangingPunct="1">
              <a:lnSpc>
                <a:spcPct val="150000"/>
              </a:lnSpc>
              <a:buFont typeface="Arial" charset="0"/>
              <a:buNone/>
            </a:pPr>
            <a:r>
              <a:rPr lang="es-ES" sz="2400" smtClean="0"/>
              <a:t>    En el punto donde se detiene la Ciencia, empieza la Imaginación.</a:t>
            </a:r>
          </a:p>
          <a:p>
            <a:pPr algn="r" eaLnBrk="1" hangingPunct="1">
              <a:lnSpc>
                <a:spcPct val="150000"/>
              </a:lnSpc>
            </a:pPr>
            <a:endParaRPr lang="es-ES" sz="2400" b="1" smtClean="0"/>
          </a:p>
          <a:p>
            <a:pPr algn="r" eaLnBrk="1" hangingPunct="1">
              <a:lnSpc>
                <a:spcPct val="150000"/>
              </a:lnSpc>
            </a:pPr>
            <a:endParaRPr lang="es-ES" sz="2400" b="1" smtClean="0"/>
          </a:p>
          <a:p>
            <a:pPr algn="r" eaLnBrk="1" hangingPunct="1">
              <a:lnSpc>
                <a:spcPct val="150000"/>
              </a:lnSpc>
            </a:pPr>
            <a:r>
              <a:rPr lang="es-ES" sz="2400" b="1" smtClean="0">
                <a:solidFill>
                  <a:schemeClr val="hlink"/>
                </a:solidFill>
              </a:rPr>
              <a:t>Heyendhal</a:t>
            </a:r>
            <a:r>
              <a:rPr lang="es-ES" sz="2400" smtClean="0"/>
              <a:t/>
            </a:r>
            <a:br>
              <a:rPr lang="es-ES" sz="2400" smtClean="0"/>
            </a:br>
            <a:r>
              <a:rPr lang="es-ES" sz="2400" smtClean="0"/>
              <a:t/>
            </a:r>
            <a:br>
              <a:rPr lang="es-ES" sz="2400" smtClean="0"/>
            </a:br>
            <a:endParaRPr lang="en-US" sz="2400" smtClean="0"/>
          </a:p>
        </p:txBody>
      </p:sp>
      <p:pic>
        <p:nvPicPr>
          <p:cNvPr id="18435" name="Picture 3" descr="foco.jpg"/>
          <p:cNvPicPr>
            <a:picLocks noChangeAspect="1"/>
          </p:cNvPicPr>
          <p:nvPr/>
        </p:nvPicPr>
        <p:blipFill>
          <a:blip r:embed="rId3" cstate="print"/>
          <a:srcRect/>
          <a:stretch>
            <a:fillRect/>
          </a:stretch>
        </p:blipFill>
        <p:spPr bwMode="auto">
          <a:xfrm>
            <a:off x="-285750" y="0"/>
            <a:ext cx="45593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p:cNvSpPr>
          <p:nvPr>
            <p:ph type="title" idx="4294967295"/>
          </p:nvPr>
        </p:nvSpPr>
        <p:spPr/>
        <p:txBody>
          <a:bodyPr/>
          <a:lstStyle/>
          <a:p>
            <a:pPr eaLnBrk="1" hangingPunct="1"/>
            <a:r>
              <a:rPr lang="es-MX" sz="3200" smtClean="0"/>
              <a:t>Tecnología Educativa</a:t>
            </a:r>
            <a:endParaRPr lang="en-US" sz="3200" smtClean="0"/>
          </a:p>
        </p:txBody>
      </p:sp>
      <p:sp>
        <p:nvSpPr>
          <p:cNvPr id="4099" name="Rectangle 6"/>
          <p:cNvSpPr>
            <a:spLocks noGrp="1"/>
          </p:cNvSpPr>
          <p:nvPr>
            <p:ph type="body" idx="4294967295"/>
          </p:nvPr>
        </p:nvSpPr>
        <p:spPr/>
        <p:txBody>
          <a:bodyPr/>
          <a:lstStyle/>
          <a:p>
            <a:pPr eaLnBrk="1" hangingPunct="1"/>
            <a:r>
              <a:rPr lang="es-ES" smtClean="0"/>
              <a:t>“El modo sistemático de concebir, aplicar y evaluar el conjunto de procesos de enseñanza y aprendizaje teniendo en cuenta a la vez los recursos técnicos y humanos y las interacciones entre ellos, como forma de obtener una más efectiva educación”. </a:t>
            </a:r>
          </a:p>
          <a:p>
            <a:pPr eaLnBrk="1" hangingPunct="1"/>
            <a:endParaRPr lang="es-ES" smtClean="0"/>
          </a:p>
          <a:p>
            <a:pPr algn="r" eaLnBrk="1" hangingPunct="1">
              <a:buFont typeface="Arial" charset="0"/>
              <a:buNone/>
            </a:pPr>
            <a:r>
              <a:rPr lang="es-ES" smtClean="0">
                <a:solidFill>
                  <a:srgbClr val="336699"/>
                </a:solidFill>
              </a:rPr>
              <a:t>UNESCO 1984 / 43-44</a:t>
            </a:r>
            <a:endParaRPr lang="en-US" smtClean="0">
              <a:solidFill>
                <a:srgbClr val="336699"/>
              </a:solidFill>
            </a:endParaRPr>
          </a:p>
        </p:txBody>
      </p:sp>
      <p:pic>
        <p:nvPicPr>
          <p:cNvPr id="4100" name="Picture 8" descr="UNESCO_light_bleu"/>
          <p:cNvPicPr>
            <a:picLocks noChangeAspect="1" noChangeArrowheads="1"/>
          </p:cNvPicPr>
          <p:nvPr/>
        </p:nvPicPr>
        <p:blipFill>
          <a:blip r:embed="rId3" cstate="print"/>
          <a:srcRect/>
          <a:stretch>
            <a:fillRect/>
          </a:stretch>
        </p:blipFill>
        <p:spPr bwMode="auto">
          <a:xfrm>
            <a:off x="2987675" y="4868863"/>
            <a:ext cx="1655763" cy="1296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SOCIEDDA.jpg"/>
          <p:cNvPicPr>
            <a:picLocks noChangeAspect="1"/>
          </p:cNvPicPr>
          <p:nvPr/>
        </p:nvPicPr>
        <p:blipFill>
          <a:blip r:embed="rId3" cstate="print"/>
          <a:srcRect/>
          <a:stretch>
            <a:fillRect/>
          </a:stretch>
        </p:blipFill>
        <p:spPr bwMode="auto">
          <a:xfrm>
            <a:off x="4327525" y="2428875"/>
            <a:ext cx="4816475" cy="4429125"/>
          </a:xfrm>
          <a:prstGeom prst="rect">
            <a:avLst/>
          </a:prstGeom>
          <a:noFill/>
          <a:ln w="9525">
            <a:noFill/>
            <a:miter lim="800000"/>
            <a:headEnd/>
            <a:tailEnd/>
          </a:ln>
        </p:spPr>
      </p:pic>
      <p:sp>
        <p:nvSpPr>
          <p:cNvPr id="5123" name="Rectangle 7"/>
          <p:cNvSpPr>
            <a:spLocks noGrp="1"/>
          </p:cNvSpPr>
          <p:nvPr>
            <p:ph type="title" idx="4294967295"/>
          </p:nvPr>
        </p:nvSpPr>
        <p:spPr/>
        <p:txBody>
          <a:bodyPr/>
          <a:lstStyle/>
          <a:p>
            <a:pPr eaLnBrk="1" hangingPunct="1"/>
            <a:r>
              <a:rPr lang="es-MX" sz="3200" smtClean="0"/>
              <a:t>Factores clave</a:t>
            </a:r>
            <a:endParaRPr lang="en-US" sz="3200" smtClean="0"/>
          </a:p>
        </p:txBody>
      </p:sp>
      <p:sp>
        <p:nvSpPr>
          <p:cNvPr id="5124" name="Rectangle 8"/>
          <p:cNvSpPr>
            <a:spLocks noGrp="1"/>
          </p:cNvSpPr>
          <p:nvPr>
            <p:ph type="body" sz="half" idx="4294967295"/>
          </p:nvPr>
        </p:nvSpPr>
        <p:spPr>
          <a:xfrm>
            <a:off x="457200" y="1412875"/>
            <a:ext cx="4619625" cy="4713288"/>
          </a:xfrm>
        </p:spPr>
        <p:txBody>
          <a:bodyPr/>
          <a:lstStyle/>
          <a:p>
            <a:pPr eaLnBrk="1" hangingPunct="1">
              <a:spcBef>
                <a:spcPct val="60000"/>
              </a:spcBef>
            </a:pPr>
            <a:r>
              <a:rPr lang="es-ES" sz="2800" smtClean="0"/>
              <a:t>La relación docente-alumno.</a:t>
            </a:r>
          </a:p>
          <a:p>
            <a:pPr eaLnBrk="1" hangingPunct="1">
              <a:spcBef>
                <a:spcPct val="60000"/>
              </a:spcBef>
            </a:pPr>
            <a:r>
              <a:rPr lang="es-ES" sz="2800" smtClean="0"/>
              <a:t>La metodología empleada en enseñanza.</a:t>
            </a:r>
          </a:p>
          <a:p>
            <a:pPr eaLnBrk="1" hangingPunct="1">
              <a:spcBef>
                <a:spcPct val="60000"/>
              </a:spcBef>
            </a:pPr>
            <a:r>
              <a:rPr lang="es-ES" sz="2800" smtClean="0"/>
              <a:t>La evaluación del aprendizaje.</a:t>
            </a:r>
          </a:p>
          <a:p>
            <a:pPr eaLnBrk="1" hangingPunct="1">
              <a:spcBef>
                <a:spcPct val="60000"/>
              </a:spcBef>
            </a:pPr>
            <a:r>
              <a:rPr lang="es-ES" sz="2800" smtClean="0"/>
              <a:t>La repercusión social de esta corriente.</a:t>
            </a:r>
            <a:endParaRPr lang="en-US" sz="28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conos.jpg"/>
          <p:cNvPicPr>
            <a:picLocks noChangeAspect="1"/>
          </p:cNvPicPr>
          <p:nvPr/>
        </p:nvPicPr>
        <p:blipFill>
          <a:blip r:embed="rId3" cstate="print"/>
          <a:srcRect/>
          <a:stretch>
            <a:fillRect/>
          </a:stretch>
        </p:blipFill>
        <p:spPr bwMode="auto">
          <a:xfrm>
            <a:off x="2051050" y="1628775"/>
            <a:ext cx="5400675" cy="3944938"/>
          </a:xfrm>
          <a:prstGeom prst="rect">
            <a:avLst/>
          </a:prstGeom>
          <a:noFill/>
          <a:ln w="9525">
            <a:noFill/>
            <a:miter lim="800000"/>
            <a:headEnd/>
            <a:tailEnd/>
          </a:ln>
        </p:spPr>
      </p:pic>
      <p:sp>
        <p:nvSpPr>
          <p:cNvPr id="6147" name="Rectangle 6"/>
          <p:cNvSpPr>
            <a:spLocks noGrp="1"/>
          </p:cNvSpPr>
          <p:nvPr>
            <p:ph type="title" idx="4294967295"/>
          </p:nvPr>
        </p:nvSpPr>
        <p:spPr/>
        <p:txBody>
          <a:bodyPr/>
          <a:lstStyle/>
          <a:p>
            <a:pPr eaLnBrk="1" hangingPunct="1"/>
            <a:r>
              <a:rPr lang="es-MX" sz="3200" smtClean="0"/>
              <a:t>¿Por qué utilizar las tecnologías?</a:t>
            </a:r>
            <a:r>
              <a:rPr lang="en-US" sz="3200" smtClean="0"/>
              <a:t/>
            </a:r>
            <a:br>
              <a:rPr lang="en-US" sz="3200" smtClean="0"/>
            </a:br>
            <a:endParaRPr lang="es-MX" sz="32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p:cNvSpPr>
          <p:nvPr>
            <p:ph type="title" idx="4294967295"/>
          </p:nvPr>
        </p:nvSpPr>
        <p:spPr/>
        <p:txBody>
          <a:bodyPr/>
          <a:lstStyle/>
          <a:p>
            <a:pPr eaLnBrk="1" hangingPunct="1"/>
            <a:r>
              <a:rPr lang="es-MX" sz="3200" smtClean="0"/>
              <a:t>Impacto de la tecnología</a:t>
            </a:r>
          </a:p>
        </p:txBody>
      </p:sp>
      <p:sp>
        <p:nvSpPr>
          <p:cNvPr id="7171" name="Rectangle 7"/>
          <p:cNvSpPr>
            <a:spLocks noGrp="1"/>
          </p:cNvSpPr>
          <p:nvPr>
            <p:ph type="body" idx="4294967295"/>
          </p:nvPr>
        </p:nvSpPr>
        <p:spPr>
          <a:xfrm>
            <a:off x="4932363" y="1628775"/>
            <a:ext cx="3754437" cy="4497388"/>
          </a:xfrm>
        </p:spPr>
        <p:txBody>
          <a:bodyPr/>
          <a:lstStyle/>
          <a:p>
            <a:pPr eaLnBrk="1" hangingPunct="1"/>
            <a:r>
              <a:rPr lang="es-ES" sz="3000" smtClean="0"/>
              <a:t>Cada vez más, los estudiantes necesitan usar la tecnología para triunfar en el mundo del trabajo y de la educación.</a:t>
            </a:r>
            <a:br>
              <a:rPr lang="es-ES" sz="3000" smtClean="0"/>
            </a:br>
            <a:endParaRPr lang="en-US" sz="3000" smtClean="0"/>
          </a:p>
        </p:txBody>
      </p:sp>
      <p:pic>
        <p:nvPicPr>
          <p:cNvPr id="7172" name="Picture 3" descr="alumno computadora.jpg"/>
          <p:cNvPicPr>
            <a:picLocks noChangeAspect="1" noChangeArrowheads="1"/>
          </p:cNvPicPr>
          <p:nvPr/>
        </p:nvPicPr>
        <p:blipFill>
          <a:blip r:embed="rId3" cstate="print"/>
          <a:srcRect/>
          <a:stretch>
            <a:fillRect/>
          </a:stretch>
        </p:blipFill>
        <p:spPr bwMode="auto">
          <a:xfrm>
            <a:off x="207963" y="1628775"/>
            <a:ext cx="4651375" cy="381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anos compu.jpg"/>
          <p:cNvPicPr>
            <a:picLocks noChangeAspect="1"/>
          </p:cNvPicPr>
          <p:nvPr/>
        </p:nvPicPr>
        <p:blipFill>
          <a:blip r:embed="rId3" cstate="print"/>
          <a:srcRect/>
          <a:stretch>
            <a:fillRect/>
          </a:stretch>
        </p:blipFill>
        <p:spPr bwMode="auto">
          <a:xfrm>
            <a:off x="14288" y="1219200"/>
            <a:ext cx="6429375" cy="5638800"/>
          </a:xfrm>
          <a:prstGeom prst="rect">
            <a:avLst/>
          </a:prstGeom>
          <a:noFill/>
          <a:ln w="9525">
            <a:noFill/>
            <a:miter lim="800000"/>
            <a:headEnd/>
            <a:tailEnd/>
          </a:ln>
        </p:spPr>
      </p:pic>
      <p:sp>
        <p:nvSpPr>
          <p:cNvPr id="8195" name="Rectangle 5"/>
          <p:cNvSpPr>
            <a:spLocks noGrp="1"/>
          </p:cNvSpPr>
          <p:nvPr>
            <p:ph type="title" idx="4294967295"/>
          </p:nvPr>
        </p:nvSpPr>
        <p:spPr>
          <a:xfrm>
            <a:off x="1825625" y="404813"/>
            <a:ext cx="6994525" cy="1143000"/>
          </a:xfrm>
        </p:spPr>
        <p:txBody>
          <a:bodyPr/>
          <a:lstStyle/>
          <a:p>
            <a:pPr eaLnBrk="1" hangingPunct="1"/>
            <a:r>
              <a:rPr lang="es-ES" sz="3200" smtClean="0"/>
              <a:t>La tecnología promueve la comunicación y la colaboración.</a:t>
            </a:r>
            <a:br>
              <a:rPr lang="es-ES" sz="3200" smtClean="0"/>
            </a:br>
            <a:endParaRPr lang="en-US" sz="32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p:cNvSpPr>
          <p:nvPr>
            <p:ph type="title" idx="4294967295"/>
          </p:nvPr>
        </p:nvSpPr>
        <p:spPr/>
        <p:txBody>
          <a:bodyPr/>
          <a:lstStyle/>
          <a:p>
            <a:pPr eaLnBrk="1" hangingPunct="1"/>
            <a:r>
              <a:rPr lang="es-ES" sz="3200" smtClean="0"/>
              <a:t>La tecnología borra las barreras de distancia y de geografía.</a:t>
            </a:r>
            <a:endParaRPr lang="en-US" sz="3200" smtClean="0"/>
          </a:p>
        </p:txBody>
      </p:sp>
      <p:pic>
        <p:nvPicPr>
          <p:cNvPr id="9219" name="Picture 3" descr="mundo arroba.jpg"/>
          <p:cNvPicPr>
            <a:picLocks noChangeAspect="1"/>
          </p:cNvPicPr>
          <p:nvPr/>
        </p:nvPicPr>
        <p:blipFill>
          <a:blip r:embed="rId3" cstate="print"/>
          <a:srcRect/>
          <a:stretch>
            <a:fillRect/>
          </a:stretch>
        </p:blipFill>
        <p:spPr bwMode="auto">
          <a:xfrm>
            <a:off x="179388" y="1341438"/>
            <a:ext cx="7286625" cy="5464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shutterstock_2416620"/>
          <p:cNvPicPr>
            <a:picLocks noChangeAspect="1" noChangeArrowheads="1"/>
          </p:cNvPicPr>
          <p:nvPr/>
        </p:nvPicPr>
        <p:blipFill>
          <a:blip r:embed="rId3" cstate="print"/>
          <a:srcRect/>
          <a:stretch>
            <a:fillRect/>
          </a:stretch>
        </p:blipFill>
        <p:spPr bwMode="auto">
          <a:xfrm>
            <a:off x="0" y="1343025"/>
            <a:ext cx="9144000" cy="5514975"/>
          </a:xfrm>
          <a:prstGeom prst="rect">
            <a:avLst/>
          </a:prstGeom>
          <a:noFill/>
          <a:ln w="9525">
            <a:noFill/>
            <a:miter lim="800000"/>
            <a:headEnd/>
            <a:tailEnd/>
          </a:ln>
        </p:spPr>
      </p:pic>
      <p:sp>
        <p:nvSpPr>
          <p:cNvPr id="10243" name="Title 1"/>
          <p:cNvSpPr>
            <a:spLocks noGrp="1"/>
          </p:cNvSpPr>
          <p:nvPr>
            <p:ph type="title"/>
          </p:nvPr>
        </p:nvSpPr>
        <p:spPr>
          <a:xfrm>
            <a:off x="2163763" y="487363"/>
            <a:ext cx="6408737" cy="1655762"/>
          </a:xfrm>
        </p:spPr>
        <p:txBody>
          <a:bodyPr/>
          <a:lstStyle/>
          <a:p>
            <a:pPr eaLnBrk="1" hangingPunct="1"/>
            <a:r>
              <a:rPr lang="es-ES" sz="3200" dirty="0" smtClean="0"/>
              <a:t>La tecnología sirve de apoyo </a:t>
            </a:r>
            <a:r>
              <a:rPr lang="es-ES" sz="3200" dirty="0" smtClean="0"/>
              <a:t>y “habilitador” a </a:t>
            </a:r>
            <a:r>
              <a:rPr lang="es-ES" sz="3200" dirty="0" smtClean="0"/>
              <a:t>los docentes.</a:t>
            </a:r>
            <a:endParaRPr lang="en-US" sz="32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85750" y="1000125"/>
            <a:ext cx="3186113" cy="4357688"/>
          </a:xfrm>
        </p:spPr>
        <p:txBody>
          <a:bodyPr/>
          <a:lstStyle/>
          <a:p>
            <a:pPr eaLnBrk="1" hangingPunct="1"/>
            <a:r>
              <a:rPr lang="es-ES" sz="2800" smtClean="0"/>
              <a:t>La tecnología ahorra tiempo y dinero a las escuelas, ayudándolas a funcionar con mayor eficiencia.</a:t>
            </a:r>
            <a:endParaRPr lang="en-US" sz="2800" smtClean="0"/>
          </a:p>
        </p:txBody>
      </p:sp>
      <p:pic>
        <p:nvPicPr>
          <p:cNvPr id="11267" name="Picture 4" descr="robots.jpg"/>
          <p:cNvPicPr>
            <a:picLocks noChangeAspect="1"/>
          </p:cNvPicPr>
          <p:nvPr/>
        </p:nvPicPr>
        <p:blipFill>
          <a:blip r:embed="rId3" cstate="print"/>
          <a:srcRect/>
          <a:stretch>
            <a:fillRect/>
          </a:stretch>
        </p:blipFill>
        <p:spPr bwMode="auto">
          <a:xfrm>
            <a:off x="3714750" y="428625"/>
            <a:ext cx="5429250"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908</Words>
  <Application>Microsoft Office PowerPoint</Application>
  <PresentationFormat>Presentación en pantalla (4:3)</PresentationFormat>
  <Paragraphs>56</Paragraphs>
  <Slides>16</Slides>
  <Notes>16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Arial Rounded MT Bold</vt:lpstr>
      <vt:lpstr>Calibri</vt:lpstr>
      <vt:lpstr>Office Theme</vt:lpstr>
      <vt:lpstr>Fortalecimiento del talento individual por medio de Tecnología Educativa</vt:lpstr>
      <vt:lpstr>Tecnología Educativa</vt:lpstr>
      <vt:lpstr>Factores clave</vt:lpstr>
      <vt:lpstr>¿Por qué utilizar las tecnologías? </vt:lpstr>
      <vt:lpstr>Impacto de la tecnología</vt:lpstr>
      <vt:lpstr>La tecnología promueve la comunicación y la colaboración. </vt:lpstr>
      <vt:lpstr>La tecnología borra las barreras de distancia y de geografía.</vt:lpstr>
      <vt:lpstr>La tecnología sirve de apoyo y “habilitador” a los docentes.</vt:lpstr>
      <vt:lpstr>La tecnología ahorra tiempo y dinero a las escuelas, ayudándolas a funcionar con mayor eficiencia.</vt:lpstr>
      <vt:lpstr>Formas de entender la TE</vt:lpstr>
      <vt:lpstr>La tecnología es una gran herramienta  para la enseñanza</vt:lpstr>
      <vt:lpstr>Web 2.0</vt:lpstr>
      <vt:lpstr>Simuladores</vt:lpstr>
      <vt:lpstr>Libros electrónicos</vt:lpstr>
      <vt:lpstr>Capacitación docente</vt:lpstr>
      <vt:lpstr>Diapositiva 16</vt:lpstr>
    </vt:vector>
  </TitlesOfParts>
  <Company>INITE 2007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Fortalecimiento del talento individual por medio de Tecnología Educativa (simulaciones, libros del futuro, etc.)</dc:title>
  <dc:creator>Álvaro Martínez Negrete</dc:creator>
  <cp:lastModifiedBy>Alvaro Martínez Negrete</cp:lastModifiedBy>
  <cp:revision>38</cp:revision>
  <dcterms:created xsi:type="dcterms:W3CDTF">2007-11-08T16:06:20Z</dcterms:created>
  <dcterms:modified xsi:type="dcterms:W3CDTF">2010-04-21T18:28:36Z</dcterms:modified>
</cp:coreProperties>
</file>